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2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488B"/>
    <a:srgbClr val="68B5FC"/>
    <a:srgbClr val="4CC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216" y="6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pPr/>
              <a:t>11/8/19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pPr/>
              <a:t>11/8/19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pPr/>
              <a:t>11/8/19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pPr/>
              <a:t>11/8/19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pPr/>
              <a:t>11/8/19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pPr/>
              <a:t>11/8/19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pPr/>
              <a:t>11/8/19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pPr/>
              <a:t>11/8/19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pPr/>
              <a:t>11/8/19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pPr/>
              <a:t>11/8/19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pPr/>
              <a:t>11/8/19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ED1C14C-A143-42F5-B247-D0E800131009}" type="datetimeFigureOut">
              <a:rPr lang="en-US" smtClean="0"/>
              <a:pPr/>
              <a:t>11/8/19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B03D32D-F1BC-4E9C-97E1-36CFF5B223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7438" y="3571875"/>
            <a:ext cx="9712642" cy="1314450"/>
          </a:xfrm>
        </p:spPr>
        <p:txBody>
          <a:bodyPr>
            <a:noAutofit/>
          </a:bodyPr>
          <a:lstStyle/>
          <a:p>
            <a:pPr algn="l"/>
            <a:r>
              <a:rPr lang="en-US" sz="6200" dirty="0" smtClean="0">
                <a:latin typeface="Futura Medium" charset="0"/>
                <a:ea typeface="Futura Medium" charset="0"/>
                <a:cs typeface="Futura Medium" charset="0"/>
              </a:rPr>
              <a:t/>
            </a:r>
            <a:br>
              <a:rPr lang="en-US" sz="6200" dirty="0" smtClean="0">
                <a:latin typeface="Futura Medium" charset="0"/>
                <a:ea typeface="Futura Medium" charset="0"/>
                <a:cs typeface="Futura Medium" charset="0"/>
              </a:rPr>
            </a:br>
            <a:r>
              <a:rPr lang="en-US" sz="6200" dirty="0">
                <a:latin typeface="Futura Medium" charset="0"/>
                <a:ea typeface="Futura Medium" charset="0"/>
                <a:cs typeface="Futura Medium" charset="0"/>
              </a:rPr>
              <a:t/>
            </a:r>
            <a:br>
              <a:rPr lang="en-US" sz="6200" dirty="0">
                <a:latin typeface="Futura Medium" charset="0"/>
                <a:ea typeface="Futura Medium" charset="0"/>
                <a:cs typeface="Futura Medium" charset="0"/>
              </a:rPr>
            </a:br>
            <a:r>
              <a:rPr lang="en-US" sz="6200" dirty="0" smtClean="0">
                <a:latin typeface="Futura Medium" charset="0"/>
                <a:ea typeface="Futura Medium" charset="0"/>
                <a:cs typeface="Futura Medium" charset="0"/>
              </a:rPr>
              <a:t/>
            </a:r>
            <a:br>
              <a:rPr lang="en-US" sz="6200" dirty="0" smtClean="0">
                <a:latin typeface="Futura Medium" charset="0"/>
                <a:ea typeface="Futura Medium" charset="0"/>
                <a:cs typeface="Futura Medium" charset="0"/>
              </a:rPr>
            </a:br>
            <a:r>
              <a:rPr lang="en-US" sz="6200" dirty="0" smtClean="0">
                <a:latin typeface="Futura Medium" charset="0"/>
                <a:ea typeface="Futura Medium" charset="0"/>
                <a:cs typeface="Futura Medium" charset="0"/>
              </a:rPr>
              <a:t>How We Organize Hubs</a:t>
            </a:r>
            <a:endParaRPr lang="en-US" sz="6200" dirty="0">
              <a:latin typeface="Futura Medium" charset="0"/>
              <a:ea typeface="Futura Medium" charset="0"/>
              <a:cs typeface="Futura Medium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1182689"/>
            <a:ext cx="10058400" cy="20605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01013" y="5214938"/>
            <a:ext cx="13272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May, 2019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65234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11488B"/>
                </a:solidFill>
              </a:rPr>
              <a:t>Municipal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Organizing town and city resolutions in support of M4A and current bills.</a:t>
            </a:r>
          </a:p>
          <a:p>
            <a:endParaRPr lang="en-US" dirty="0"/>
          </a:p>
          <a:p>
            <a:r>
              <a:rPr lang="en-US" dirty="0"/>
              <a:t>Estimate savings to the municipality and school district for health care benefits to current and retired employees.</a:t>
            </a:r>
          </a:p>
          <a:p>
            <a:endParaRPr lang="en-US" dirty="0"/>
          </a:p>
          <a:p>
            <a:r>
              <a:rPr lang="en-US" dirty="0"/>
              <a:t>Encourage mayors to join the soon-to-be-launched Mayors for M4A initiative. </a:t>
            </a:r>
          </a:p>
        </p:txBody>
      </p:sp>
    </p:spTree>
    <p:extLst>
      <p:ext uri="{BB962C8B-B14F-4D97-AF65-F5344CB8AC3E}">
        <p14:creationId xmlns:p14="http://schemas.microsoft.com/office/powerpoint/2010/main" val="925948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2529" y="274638"/>
            <a:ext cx="10139055" cy="921116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Impacts of Municipal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0326" y="1139483"/>
            <a:ext cx="10181258" cy="5373859"/>
          </a:xfrm>
        </p:spPr>
        <p:txBody>
          <a:bodyPr>
            <a:noAutofit/>
          </a:bodyPr>
          <a:lstStyle/>
          <a:p>
            <a:r>
              <a:rPr lang="en-US" dirty="0"/>
              <a:t>Resolutions at 7 Town Meetings and 2 City Councils - Northampton and Holyoke.  More planned soon.  Civic education for hubs, media attention; support/ pressure elected officials.</a:t>
            </a:r>
          </a:p>
          <a:p>
            <a:r>
              <a:rPr lang="en-US" dirty="0"/>
              <a:t>Estimate savings under SP legislation to towns and SD’s </a:t>
            </a:r>
            <a:r>
              <a:rPr lang="mr-IN" dirty="0"/>
              <a:t>–</a:t>
            </a:r>
            <a:r>
              <a:rPr lang="en-US" dirty="0"/>
              <a:t> helps with resolutions,  education of local officials.  One town estimated SP could save full amount needed to balance their SD budget. </a:t>
            </a:r>
          </a:p>
          <a:p>
            <a:r>
              <a:rPr lang="en-US" dirty="0"/>
              <a:t>Rollout of Mayors initiative soon </a:t>
            </a:r>
            <a:r>
              <a:rPr lang="mr-IN" dirty="0"/>
              <a:t>–</a:t>
            </a:r>
            <a:r>
              <a:rPr lang="en-US" dirty="0"/>
              <a:t>organizing opportunity; possible leverage with Mass. Municipal Assn.</a:t>
            </a:r>
          </a:p>
        </p:txBody>
      </p:sp>
    </p:spTree>
    <p:extLst>
      <p:ext uri="{BB962C8B-B14F-4D97-AF65-F5344CB8AC3E}">
        <p14:creationId xmlns:p14="http://schemas.microsoft.com/office/powerpoint/2010/main" val="847624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4549" y="344976"/>
            <a:ext cx="9571951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11488B"/>
                </a:solidFill>
              </a:rPr>
              <a:t>Scaling up the Western Mass.  Model:</a:t>
            </a:r>
            <a:r>
              <a:rPr lang="en-US" b="1" dirty="0" smtClean="0">
                <a:solidFill>
                  <a:srgbClr val="11488B"/>
                </a:solidFill>
              </a:rPr>
              <a:t/>
            </a:r>
            <a:br>
              <a:rPr lang="en-US" b="1" dirty="0" smtClean="0">
                <a:solidFill>
                  <a:srgbClr val="11488B"/>
                </a:solidFill>
              </a:rPr>
            </a:br>
            <a:r>
              <a:rPr lang="en-US" b="1" dirty="0" smtClean="0">
                <a:solidFill>
                  <a:srgbClr val="11488B"/>
                </a:solidFill>
              </a:rPr>
              <a:t>Ideas for Statewide </a:t>
            </a:r>
            <a:r>
              <a:rPr lang="en-US" b="1" dirty="0">
                <a:solidFill>
                  <a:srgbClr val="11488B"/>
                </a:solidFill>
              </a:rPr>
              <a:t>C</a:t>
            </a:r>
            <a:r>
              <a:rPr lang="en-US" b="1" dirty="0" smtClean="0">
                <a:solidFill>
                  <a:srgbClr val="11488B"/>
                </a:solidFill>
              </a:rPr>
              <a:t>oordination</a:t>
            </a:r>
            <a:endParaRPr lang="en-US" b="1" dirty="0">
              <a:solidFill>
                <a:srgbClr val="11488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7786" y="1743075"/>
            <a:ext cx="9736014" cy="4443968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Build active </a:t>
            </a:r>
            <a:r>
              <a:rPr lang="en-US" sz="3200" dirty="0"/>
              <a:t>regional networks in Boston area and </a:t>
            </a:r>
            <a:r>
              <a:rPr lang="en-US" sz="3200" dirty="0" smtClean="0"/>
              <a:t>Worcester, then more.  Statewide </a:t>
            </a:r>
            <a:r>
              <a:rPr lang="en-US" sz="3200" dirty="0"/>
              <a:t>zoom calls for </a:t>
            </a:r>
            <a:r>
              <a:rPr lang="en-US" sz="3200" dirty="0" smtClean="0"/>
              <a:t>all hub </a:t>
            </a:r>
            <a:r>
              <a:rPr lang="en-US" sz="3200" dirty="0"/>
              <a:t>leaders.  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  <a:p>
            <a:r>
              <a:rPr lang="en-US" dirty="0"/>
              <a:t>Regional meetings to share information and resources, give updates, plan actions involving multiple hubs, etc.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3200" dirty="0"/>
          </a:p>
          <a:p>
            <a:r>
              <a:rPr lang="en-US" sz="3200" dirty="0"/>
              <a:t>Statewide/ regional agreements on overall strategy and SP principles; sharing literature and other resources</a:t>
            </a:r>
          </a:p>
        </p:txBody>
      </p:sp>
    </p:spTree>
    <p:extLst>
      <p:ext uri="{BB962C8B-B14F-4D97-AF65-F5344CB8AC3E}">
        <p14:creationId xmlns:p14="http://schemas.microsoft.com/office/powerpoint/2010/main" val="153262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0080" y="771525"/>
            <a:ext cx="9875520" cy="2600325"/>
          </a:xfrm>
        </p:spPr>
        <p:txBody>
          <a:bodyPr/>
          <a:lstStyle/>
          <a:p>
            <a:pPr algn="ctr"/>
            <a:r>
              <a:rPr lang="en-US" dirty="0" smtClean="0"/>
              <a:t>Contact:  </a:t>
            </a:r>
            <a:r>
              <a:rPr lang="en-US" dirty="0" err="1" smtClean="0"/>
              <a:t>Info@wmMedicareforall.org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Website:  </a:t>
            </a:r>
            <a:r>
              <a:rPr lang="en-US" dirty="0" err="1" smtClean="0"/>
              <a:t>www.wmMedicareforall.org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Facebook:  WMM4A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3883025"/>
            <a:ext cx="10058400" cy="182621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875" y="393896"/>
            <a:ext cx="8604886" cy="8968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11488B"/>
                </a:solidFill>
                <a:ea typeface="Arial" charset="0"/>
                <a:cs typeface="Arial" charset="0"/>
              </a:rPr>
              <a:t>Western Mass. Medicare for </a:t>
            </a:r>
            <a:r>
              <a:rPr lang="en-US" b="1" dirty="0" smtClean="0">
                <a:solidFill>
                  <a:srgbClr val="11488B"/>
                </a:solidFill>
                <a:ea typeface="Arial" charset="0"/>
                <a:cs typeface="Arial" charset="0"/>
              </a:rPr>
              <a:t>All:</a:t>
            </a:r>
            <a:endParaRPr lang="en-US" b="1" dirty="0">
              <a:solidFill>
                <a:srgbClr val="11488B"/>
              </a:solidFill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0437" y="2254120"/>
            <a:ext cx="9144000" cy="2410692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dirty="0"/>
              <a:t>A regional network of individuals and groups </a:t>
            </a:r>
          </a:p>
          <a:p>
            <a:r>
              <a:rPr lang="en-US" sz="3600" b="1" dirty="0"/>
              <a:t>advocating for Single Payer healthcare </a:t>
            </a:r>
          </a:p>
          <a:p>
            <a:endParaRPr lang="en-US" sz="3600" b="1" dirty="0"/>
          </a:p>
          <a:p>
            <a:r>
              <a:rPr lang="en-US" sz="3600" b="1" dirty="0" smtClean="0"/>
              <a:t>With m</a:t>
            </a:r>
            <a:r>
              <a:rPr lang="en-US" sz="3600" b="1" dirty="0" smtClean="0"/>
              <a:t>onthly meetings </a:t>
            </a:r>
            <a:r>
              <a:rPr lang="en-US" sz="3600" b="1" dirty="0"/>
              <a:t>open to the public and </a:t>
            </a:r>
            <a:r>
              <a:rPr lang="en-US" sz="3600" b="1" dirty="0" smtClean="0"/>
              <a:t>active h</a:t>
            </a:r>
            <a:r>
              <a:rPr lang="en-US" sz="3600" b="1" dirty="0" smtClean="0"/>
              <a:t>ub </a:t>
            </a:r>
            <a:r>
              <a:rPr lang="en-US" sz="3600" b="1" dirty="0"/>
              <a:t>members</a:t>
            </a:r>
          </a:p>
        </p:txBody>
      </p:sp>
    </p:spTree>
    <p:extLst>
      <p:ext uri="{BB962C8B-B14F-4D97-AF65-F5344CB8AC3E}">
        <p14:creationId xmlns:p14="http://schemas.microsoft.com/office/powerpoint/2010/main" val="941875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4905" y="513788"/>
            <a:ext cx="10494498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Hubs can be free-standing or hosted by an organization in agreement with our mission.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7108" y="2152357"/>
            <a:ext cx="10114670" cy="4143359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Northampton Indivisible </a:t>
            </a:r>
            <a:r>
              <a:rPr lang="mr-IN" sz="3200" dirty="0"/>
              <a:t>–</a:t>
            </a:r>
            <a:r>
              <a:rPr lang="en-US" sz="3200" dirty="0"/>
              <a:t> hosts Northampton hub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Pioneer Valley DSA </a:t>
            </a:r>
            <a:r>
              <a:rPr lang="mr-IN" sz="3200" dirty="0"/>
              <a:t>–</a:t>
            </a:r>
            <a:r>
              <a:rPr lang="en-US" sz="3200" dirty="0"/>
              <a:t> hosts Holyoke hub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Franklin County Continuing the Political Revolution </a:t>
            </a:r>
            <a:r>
              <a:rPr lang="en-US" sz="3200" dirty="0"/>
              <a:t>includes a Single Payer Task force among its working groups.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888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6519" y="274638"/>
            <a:ext cx="999744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Other hubs were brought together by social justice activists.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3717" y="1856935"/>
            <a:ext cx="10128738" cy="4543865"/>
          </a:xfrm>
        </p:spPr>
        <p:txBody>
          <a:bodyPr>
            <a:normAutofit fontScale="85000"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Two human rights activists </a:t>
            </a:r>
            <a:r>
              <a:rPr lang="en-US" dirty="0"/>
              <a:t>launched a hub in Easthampton.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</a:rPr>
              <a:t>Several community organizers </a:t>
            </a:r>
            <a:r>
              <a:rPr lang="en-US" dirty="0"/>
              <a:t>brought together the hub in Springfield.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i="1" dirty="0"/>
              <a:t>	Two of our hubs were initially launched by faith-based groups: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Universal Congregational Church </a:t>
            </a:r>
            <a:r>
              <a:rPr lang="mr-IN" dirty="0"/>
              <a:t>–</a:t>
            </a:r>
            <a:r>
              <a:rPr lang="en-US" dirty="0"/>
              <a:t> launched South Hadley hub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sz="32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Jewish Congregation of Amherst </a:t>
            </a:r>
            <a:r>
              <a:rPr lang="mr-IN" dirty="0"/>
              <a:t>–</a:t>
            </a:r>
            <a:r>
              <a:rPr lang="en-US" dirty="0"/>
              <a:t> launched Amherst hub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839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4394" y="274638"/>
            <a:ext cx="10167190" cy="1143000"/>
          </a:xfrm>
        </p:spPr>
        <p:txBody>
          <a:bodyPr/>
          <a:lstStyle/>
          <a:p>
            <a:r>
              <a:rPr lang="en-US" b="1" dirty="0">
                <a:solidFill>
                  <a:srgbClr val="11488B"/>
                </a:solidFill>
              </a:rPr>
              <a:t>What do the hubs do?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9988" y="1543793"/>
            <a:ext cx="10142806" cy="4814804"/>
          </a:xfrm>
        </p:spPr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”Education for Action” </a:t>
            </a:r>
            <a:r>
              <a:rPr lang="mr-IN" dirty="0"/>
              <a:t>–</a:t>
            </a:r>
            <a:r>
              <a:rPr lang="en-US" dirty="0"/>
              <a:t> internal and external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About Single Payer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sz="2800" dirty="0"/>
              <a:t>why it matters, what is Single Payer and how it works, how it would help, FAQs, etc.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FontTx/>
              <a:buNone/>
            </a:pPr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Building the movement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sz="2800" dirty="0"/>
              <a:t>how we are organizing locally and statewide, who opposes SP and why, the legislative process, how people can get involved.   Collect sign-in sheets!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28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Ongoing internal education </a:t>
            </a:r>
            <a:r>
              <a:rPr lang="en-US" sz="2800" dirty="0"/>
              <a:t>about SP, tactics and strategy, </a:t>
            </a:r>
            <a:r>
              <a:rPr lang="en-US" sz="2800" dirty="0" smtClean="0"/>
              <a:t>diversity, </a:t>
            </a:r>
            <a:r>
              <a:rPr lang="en-US" sz="2800" dirty="0"/>
              <a:t>connecting with allies, skills and resources.  </a:t>
            </a:r>
          </a:p>
        </p:txBody>
      </p:sp>
    </p:spTree>
    <p:extLst>
      <p:ext uri="{BB962C8B-B14F-4D97-AF65-F5344CB8AC3E}">
        <p14:creationId xmlns:p14="http://schemas.microsoft.com/office/powerpoint/2010/main" val="419099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128" y="190232"/>
            <a:ext cx="9997440" cy="1143000"/>
          </a:xfrm>
        </p:spPr>
        <p:txBody>
          <a:bodyPr/>
          <a:lstStyle/>
          <a:p>
            <a:r>
              <a:rPr lang="en-US" b="1" dirty="0">
                <a:solidFill>
                  <a:srgbClr val="11488B"/>
                </a:solidFill>
              </a:rPr>
              <a:t>Public Outreach and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8972" y="1401288"/>
            <a:ext cx="9904828" cy="477567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Fix It showings with Q&amp;A, panels, canvassing, outreach to different communities and constituencies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Tabling / clip-boarding at community events; visibility actions at rallies, demonstrations, etc.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Media </a:t>
            </a:r>
            <a:r>
              <a:rPr lang="mr-IN" sz="3200" dirty="0"/>
              <a:t>–</a:t>
            </a:r>
            <a:r>
              <a:rPr lang="en-US" sz="3200" dirty="0"/>
              <a:t> Letters to the editor, Facebook, Twitter.  Develop local contacts; coordinate regionally for bigger outlets.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Talk to friends, neighbors, coworkers</a:t>
            </a:r>
          </a:p>
        </p:txBody>
      </p:sp>
    </p:spTree>
    <p:extLst>
      <p:ext uri="{BB962C8B-B14F-4D97-AF65-F5344CB8AC3E}">
        <p14:creationId xmlns:p14="http://schemas.microsoft.com/office/powerpoint/2010/main" val="1238985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Impacts of Public Outreach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1447800"/>
            <a:ext cx="10265664" cy="489672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We learn from people’s questions; they learn about SP and the movement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Growing WMM4A listserv, website visits, FB followers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People join our hubs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Media coverage, press contacts, more knowledgeable reporting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Elected officials </a:t>
            </a:r>
            <a:r>
              <a:rPr lang="mr-IN" dirty="0"/>
              <a:t>–</a:t>
            </a:r>
            <a:r>
              <a:rPr lang="en-US" dirty="0"/>
              <a:t> issue stays on their radar</a:t>
            </a:r>
          </a:p>
        </p:txBody>
      </p:sp>
    </p:spTree>
    <p:extLst>
      <p:ext uri="{BB962C8B-B14F-4D97-AF65-F5344CB8AC3E}">
        <p14:creationId xmlns:p14="http://schemas.microsoft.com/office/powerpoint/2010/main" val="371365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11488B"/>
                </a:solidFill>
              </a:rPr>
              <a:t>Grassroots lobbying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Meetings and follow-up with Reps and Senators in hub district</a:t>
            </a:r>
          </a:p>
          <a:p>
            <a:r>
              <a:rPr lang="en-US" sz="3200" dirty="0"/>
              <a:t>Ask reps to cosponsor legislation, join the Caucus, become a champion:  Ask them to TALK ABOUT Single Payer publicly. </a:t>
            </a:r>
          </a:p>
          <a:p>
            <a:r>
              <a:rPr lang="en-US" sz="3200" dirty="0"/>
              <a:t>Raise SP as an issue with candidates for office</a:t>
            </a:r>
          </a:p>
          <a:p>
            <a:r>
              <a:rPr lang="en-US" sz="3200" dirty="0"/>
              <a:t>Participate in Lobby Days and Public Hearings on Beacon Hill</a:t>
            </a:r>
          </a:p>
          <a:p>
            <a:r>
              <a:rPr lang="en-US" sz="3200" dirty="0"/>
              <a:t>Run non-binding ballot questions in hub legislative districts</a:t>
            </a:r>
          </a:p>
        </p:txBody>
      </p:sp>
    </p:spTree>
    <p:extLst>
      <p:ext uri="{BB962C8B-B14F-4D97-AF65-F5344CB8AC3E}">
        <p14:creationId xmlns:p14="http://schemas.microsoft.com/office/powerpoint/2010/main" val="1322572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4732" y="379828"/>
            <a:ext cx="10082784" cy="928468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Impacts of </a:t>
            </a:r>
            <a:r>
              <a:rPr lang="en-US" b="1" dirty="0" err="1">
                <a:solidFill>
                  <a:schemeClr val="accent2"/>
                </a:solidFill>
              </a:rPr>
              <a:t>Grassroot</a:t>
            </a:r>
            <a:r>
              <a:rPr lang="en-US" b="1" dirty="0">
                <a:solidFill>
                  <a:schemeClr val="accent2"/>
                </a:solidFill>
              </a:rPr>
              <a:t> Lobbying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5582" y="1505243"/>
            <a:ext cx="10058400" cy="5078436"/>
          </a:xfrm>
        </p:spPr>
        <p:txBody>
          <a:bodyPr>
            <a:noAutofit/>
          </a:bodyPr>
          <a:lstStyle/>
          <a:p>
            <a:r>
              <a:rPr lang="en-US" dirty="0"/>
              <a:t>Kept Single Payer on the agenda for candidates and media during 2018 election season.</a:t>
            </a:r>
          </a:p>
          <a:p>
            <a:r>
              <a:rPr lang="en-US" dirty="0"/>
              <a:t>Candidate survey during 2018 primary </a:t>
            </a:r>
            <a:r>
              <a:rPr lang="mr-IN" dirty="0"/>
              <a:t>–</a:t>
            </a:r>
            <a:r>
              <a:rPr lang="en-US" dirty="0"/>
              <a:t> most </a:t>
            </a:r>
            <a:r>
              <a:rPr lang="en-US" dirty="0" smtClean="0"/>
              <a:t>of </a:t>
            </a:r>
            <a:r>
              <a:rPr lang="en-US" dirty="0"/>
              <a:t>them on record about SP and joining the Caucus</a:t>
            </a:r>
          </a:p>
          <a:p>
            <a:r>
              <a:rPr lang="en-US" dirty="0"/>
              <a:t>Ongoing contact with legislators</a:t>
            </a:r>
          </a:p>
          <a:p>
            <a:r>
              <a:rPr lang="en-US" dirty="0"/>
              <a:t>Non-binding ballot question in 6 districts won in every town. BQ vote attracted media; </a:t>
            </a:r>
            <a:r>
              <a:rPr lang="en-US" dirty="0" smtClean="0"/>
              <a:t>new</a:t>
            </a:r>
            <a:r>
              <a:rPr lang="en-US" dirty="0" smtClean="0"/>
              <a:t> cosponsors; </a:t>
            </a:r>
            <a:r>
              <a:rPr lang="en-US" dirty="0"/>
              <a:t>use for municipal actions.  </a:t>
            </a:r>
          </a:p>
          <a:p>
            <a:r>
              <a:rPr lang="en-US" dirty="0"/>
              <a:t>Increased WM co-sponsors from 10 to 16 this session</a:t>
            </a:r>
          </a:p>
        </p:txBody>
      </p:sp>
    </p:spTree>
    <p:extLst>
      <p:ext uri="{BB962C8B-B14F-4D97-AF65-F5344CB8AC3E}">
        <p14:creationId xmlns:p14="http://schemas.microsoft.com/office/powerpoint/2010/main" val="10653268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2050</TotalTime>
  <Words>610</Words>
  <Application>Microsoft Macintosh PowerPoint</Application>
  <PresentationFormat>Widescreen</PresentationFormat>
  <Paragraphs>83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Futura Medium</vt:lpstr>
      <vt:lpstr>Gill Sans MT</vt:lpstr>
      <vt:lpstr>Mangal</vt:lpstr>
      <vt:lpstr>Verdana</vt:lpstr>
      <vt:lpstr>Wingdings 2</vt:lpstr>
      <vt:lpstr>Arial</vt:lpstr>
      <vt:lpstr>Solstice</vt:lpstr>
      <vt:lpstr>   How We Organize Hubs</vt:lpstr>
      <vt:lpstr>Western Mass. Medicare for All:</vt:lpstr>
      <vt:lpstr>Hubs can be free-standing or hosted by an organization in agreement with our mission. </vt:lpstr>
      <vt:lpstr>Other hubs were brought together by social justice activists.</vt:lpstr>
      <vt:lpstr>What do the hubs do?  </vt:lpstr>
      <vt:lpstr>Public Outreach and Education</vt:lpstr>
      <vt:lpstr>Impacts of Public Outreach</vt:lpstr>
      <vt:lpstr>Grassroots lobbying</vt:lpstr>
      <vt:lpstr>Impacts of Grassroot Lobbying</vt:lpstr>
      <vt:lpstr>Municipal Action</vt:lpstr>
      <vt:lpstr>Impacts of Municipal Actions</vt:lpstr>
      <vt:lpstr>Scaling up the Western Mass.  Model: Ideas for Statewide Coordination</vt:lpstr>
      <vt:lpstr>Contact:  Info@wmMedicareforall.org Website:  www.wmMedicareforall.org Facebook:  WMM4A</vt:lpstr>
    </vt:vector>
  </TitlesOfParts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Boston Medicare for All Organizing Meeting 2019</dc:title>
  <dc:creator>Healthcare NOW</dc:creator>
  <cp:lastModifiedBy>levendeb@aol.com</cp:lastModifiedBy>
  <cp:revision>38</cp:revision>
  <dcterms:created xsi:type="dcterms:W3CDTF">2018-08-15T22:40:47Z</dcterms:created>
  <dcterms:modified xsi:type="dcterms:W3CDTF">2019-11-08T18:02:14Z</dcterms:modified>
</cp:coreProperties>
</file>